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4B72"/>
    <a:srgbClr val="2D6A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96" d="100"/>
          <a:sy n="96" d="100"/>
        </p:scale>
        <p:origin x="101"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0037D3-1400-4A7B-979D-2E087287325B}"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5E3C4A-FF59-44D9-B4A2-FB9C133AF4FA}" type="slidenum">
              <a:rPr lang="en-US" smtClean="0"/>
              <a:t>‹#›</a:t>
            </a:fld>
            <a:endParaRPr lang="en-US"/>
          </a:p>
        </p:txBody>
      </p:sp>
    </p:spTree>
    <p:extLst>
      <p:ext uri="{BB962C8B-B14F-4D97-AF65-F5344CB8AC3E}">
        <p14:creationId xmlns:p14="http://schemas.microsoft.com/office/powerpoint/2010/main" val="393235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0037D3-1400-4A7B-979D-2E087287325B}"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5E3C4A-FF59-44D9-B4A2-FB9C133AF4FA}" type="slidenum">
              <a:rPr lang="en-US" smtClean="0"/>
              <a:t>‹#›</a:t>
            </a:fld>
            <a:endParaRPr lang="en-US"/>
          </a:p>
        </p:txBody>
      </p:sp>
    </p:spTree>
    <p:extLst>
      <p:ext uri="{BB962C8B-B14F-4D97-AF65-F5344CB8AC3E}">
        <p14:creationId xmlns:p14="http://schemas.microsoft.com/office/powerpoint/2010/main" val="2343251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899"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199"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0037D3-1400-4A7B-979D-2E087287325B}"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5E3C4A-FF59-44D9-B4A2-FB9C133AF4FA}" type="slidenum">
              <a:rPr lang="en-US" smtClean="0"/>
              <a:t>‹#›</a:t>
            </a:fld>
            <a:endParaRPr lang="en-US"/>
          </a:p>
        </p:txBody>
      </p:sp>
    </p:spTree>
    <p:extLst>
      <p:ext uri="{BB962C8B-B14F-4D97-AF65-F5344CB8AC3E}">
        <p14:creationId xmlns:p14="http://schemas.microsoft.com/office/powerpoint/2010/main" val="2559198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0037D3-1400-4A7B-979D-2E087287325B}"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5E3C4A-FF59-44D9-B4A2-FB9C133AF4FA}" type="slidenum">
              <a:rPr lang="en-US" smtClean="0"/>
              <a:t>‹#›</a:t>
            </a:fld>
            <a:endParaRPr lang="en-US"/>
          </a:p>
        </p:txBody>
      </p:sp>
    </p:spTree>
    <p:extLst>
      <p:ext uri="{BB962C8B-B14F-4D97-AF65-F5344CB8AC3E}">
        <p14:creationId xmlns:p14="http://schemas.microsoft.com/office/powerpoint/2010/main" val="14593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1">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C0037D3-1400-4A7B-979D-2E087287325B}"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5E3C4A-FF59-44D9-B4A2-FB9C133AF4FA}" type="slidenum">
              <a:rPr lang="en-US" smtClean="0"/>
              <a:t>‹#›</a:t>
            </a:fld>
            <a:endParaRPr lang="en-US"/>
          </a:p>
        </p:txBody>
      </p:sp>
    </p:spTree>
    <p:extLst>
      <p:ext uri="{BB962C8B-B14F-4D97-AF65-F5344CB8AC3E}">
        <p14:creationId xmlns:p14="http://schemas.microsoft.com/office/powerpoint/2010/main" val="4006073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1"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1"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0037D3-1400-4A7B-979D-2E087287325B}"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5E3C4A-FF59-44D9-B4A2-FB9C133AF4FA}" type="slidenum">
              <a:rPr lang="en-US" smtClean="0"/>
              <a:t>‹#›</a:t>
            </a:fld>
            <a:endParaRPr lang="en-US"/>
          </a:p>
        </p:txBody>
      </p:sp>
    </p:spTree>
    <p:extLst>
      <p:ext uri="{BB962C8B-B14F-4D97-AF65-F5344CB8AC3E}">
        <p14:creationId xmlns:p14="http://schemas.microsoft.com/office/powerpoint/2010/main" val="3451655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6"/>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2" y="2505076"/>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0037D3-1400-4A7B-979D-2E087287325B}" type="datetimeFigureOut">
              <a:rPr lang="en-US" smtClean="0"/>
              <a:t>3/3/2020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5E3C4A-FF59-44D9-B4A2-FB9C133AF4FA}" type="slidenum">
              <a:rPr lang="en-US" smtClean="0"/>
              <a:t>‹#›</a:t>
            </a:fld>
            <a:endParaRPr lang="en-US"/>
          </a:p>
        </p:txBody>
      </p:sp>
    </p:spTree>
    <p:extLst>
      <p:ext uri="{BB962C8B-B14F-4D97-AF65-F5344CB8AC3E}">
        <p14:creationId xmlns:p14="http://schemas.microsoft.com/office/powerpoint/2010/main" val="642441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0037D3-1400-4A7B-979D-2E087287325B}" type="datetimeFigureOut">
              <a:rPr lang="en-US" smtClean="0"/>
              <a:t>3/3/2020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5E3C4A-FF59-44D9-B4A2-FB9C133AF4FA}" type="slidenum">
              <a:rPr lang="en-US" smtClean="0"/>
              <a:t>‹#›</a:t>
            </a:fld>
            <a:endParaRPr lang="en-US"/>
          </a:p>
        </p:txBody>
      </p:sp>
    </p:spTree>
    <p:extLst>
      <p:ext uri="{BB962C8B-B14F-4D97-AF65-F5344CB8AC3E}">
        <p14:creationId xmlns:p14="http://schemas.microsoft.com/office/powerpoint/2010/main" val="4089407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0037D3-1400-4A7B-979D-2E087287325B}" type="datetimeFigureOut">
              <a:rPr lang="en-US" smtClean="0"/>
              <a:t>3/3/2020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5E3C4A-FF59-44D9-B4A2-FB9C133AF4FA}" type="slidenum">
              <a:rPr lang="en-US" smtClean="0"/>
              <a:t>‹#›</a:t>
            </a:fld>
            <a:endParaRPr lang="en-US"/>
          </a:p>
        </p:txBody>
      </p:sp>
    </p:spTree>
    <p:extLst>
      <p:ext uri="{BB962C8B-B14F-4D97-AF65-F5344CB8AC3E}">
        <p14:creationId xmlns:p14="http://schemas.microsoft.com/office/powerpoint/2010/main" val="2459948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6"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n-US" smtClean="0"/>
              <a:t>Edit Master text styles</a:t>
            </a:r>
          </a:p>
        </p:txBody>
      </p:sp>
      <p:sp>
        <p:nvSpPr>
          <p:cNvPr id="5" name="Date Placeholder 4"/>
          <p:cNvSpPr>
            <a:spLocks noGrp="1"/>
          </p:cNvSpPr>
          <p:nvPr>
            <p:ph type="dt" sz="half" idx="10"/>
          </p:nvPr>
        </p:nvSpPr>
        <p:spPr/>
        <p:txBody>
          <a:bodyPr/>
          <a:lstStyle/>
          <a:p>
            <a:fld id="{9C0037D3-1400-4A7B-979D-2E087287325B}"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5E3C4A-FF59-44D9-B4A2-FB9C133AF4FA}" type="slidenum">
              <a:rPr lang="en-US" smtClean="0"/>
              <a:t>‹#›</a:t>
            </a:fld>
            <a:endParaRPr lang="en-US"/>
          </a:p>
        </p:txBody>
      </p:sp>
    </p:spTree>
    <p:extLst>
      <p:ext uri="{BB962C8B-B14F-4D97-AF65-F5344CB8AC3E}">
        <p14:creationId xmlns:p14="http://schemas.microsoft.com/office/powerpoint/2010/main" val="3803876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6"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n-US"/>
          </a:p>
        </p:txBody>
      </p:sp>
      <p:sp>
        <p:nvSpPr>
          <p:cNvPr id="4" name="Text Placeholder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n-US" smtClean="0"/>
              <a:t>Edit Master text styles</a:t>
            </a:r>
          </a:p>
        </p:txBody>
      </p:sp>
      <p:sp>
        <p:nvSpPr>
          <p:cNvPr id="5" name="Date Placeholder 4"/>
          <p:cNvSpPr>
            <a:spLocks noGrp="1"/>
          </p:cNvSpPr>
          <p:nvPr>
            <p:ph type="dt" sz="half" idx="10"/>
          </p:nvPr>
        </p:nvSpPr>
        <p:spPr/>
        <p:txBody>
          <a:bodyPr/>
          <a:lstStyle/>
          <a:p>
            <a:fld id="{9C0037D3-1400-4A7B-979D-2E087287325B}"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5E3C4A-FF59-44D9-B4A2-FB9C133AF4FA}" type="slidenum">
              <a:rPr lang="en-US" smtClean="0"/>
              <a:t>‹#›</a:t>
            </a:fld>
            <a:endParaRPr lang="en-US"/>
          </a:p>
        </p:txBody>
      </p:sp>
    </p:spTree>
    <p:extLst>
      <p:ext uri="{BB962C8B-B14F-4D97-AF65-F5344CB8AC3E}">
        <p14:creationId xmlns:p14="http://schemas.microsoft.com/office/powerpoint/2010/main" val="588734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037D3-1400-4A7B-979D-2E087287325B}" type="datetimeFigureOut">
              <a:rPr lang="en-US" smtClean="0"/>
              <a:t>3/3/2020</a:t>
            </a:fld>
            <a:endParaRPr lang="en-US"/>
          </a:p>
        </p:txBody>
      </p:sp>
      <p:sp>
        <p:nvSpPr>
          <p:cNvPr id="5" name="Footer Placeholder 4"/>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E3C4A-FF59-44D9-B4A2-FB9C133AF4FA}" type="slidenum">
              <a:rPr lang="en-US" smtClean="0"/>
              <a:t>‹#›</a:t>
            </a:fld>
            <a:endParaRPr lang="en-US"/>
          </a:p>
        </p:txBody>
      </p:sp>
    </p:spTree>
    <p:extLst>
      <p:ext uri="{BB962C8B-B14F-4D97-AF65-F5344CB8AC3E}">
        <p14:creationId xmlns:p14="http://schemas.microsoft.com/office/powerpoint/2010/main" val="2066309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ale@rice.edu" TargetMode="External"/><Relationship Id="rId2" Type="http://schemas.openxmlformats.org/officeDocument/2006/relationships/hyperlink" Target="mailto:haiyang@rice.edu" TargetMode="Externa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s://business.rice.edu/StrategySymposium202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14314" y="87088"/>
            <a:ext cx="11706224" cy="908069"/>
          </a:xfrm>
          <a:prstGeom prst="rect">
            <a:avLst/>
          </a:prstGeom>
          <a:solidFill>
            <a:schemeClr val="accent1">
              <a:lumMod val="50000"/>
            </a:schemeClr>
          </a:solidFill>
          <a:ln w="34925">
            <a:noFill/>
          </a:ln>
        </p:spPr>
        <p:txBody>
          <a:bodyPr wrap="square" rtlCol="0">
            <a:spAutoFit/>
          </a:bodyPr>
          <a:lstStyle/>
          <a:p>
            <a:pPr algn="r"/>
            <a:endParaRPr lang="en-US" sz="1100" b="1" dirty="0" smtClean="0">
              <a:solidFill>
                <a:schemeClr val="bg1"/>
              </a:solidFill>
            </a:endParaRPr>
          </a:p>
          <a:p>
            <a:pPr algn="ctr"/>
            <a:r>
              <a:rPr lang="en-US" sz="2400" dirty="0" smtClean="0">
                <a:solidFill>
                  <a:schemeClr val="bg1"/>
                </a:solidFill>
              </a:rPr>
              <a:t>                                                                 </a:t>
            </a:r>
            <a:r>
              <a:rPr lang="en-US" sz="2400" dirty="0" smtClean="0">
                <a:solidFill>
                  <a:schemeClr val="bg1"/>
                </a:solidFill>
              </a:rPr>
              <a:t>10</a:t>
            </a:r>
            <a:r>
              <a:rPr lang="en-US" sz="2400" baseline="30000" dirty="0" smtClean="0">
                <a:solidFill>
                  <a:schemeClr val="bg1"/>
                </a:solidFill>
                <a:latin typeface="Britannic Bold" panose="020B0903060703020204" pitchFamily="34" charset="0"/>
              </a:rPr>
              <a:t>th</a:t>
            </a:r>
            <a:r>
              <a:rPr lang="en-US" sz="2400" dirty="0" smtClean="0">
                <a:solidFill>
                  <a:schemeClr val="bg1"/>
                </a:solidFill>
                <a:latin typeface="Britannic Bold" panose="020B0903060703020204" pitchFamily="34" charset="0"/>
              </a:rPr>
              <a:t> </a:t>
            </a:r>
            <a:r>
              <a:rPr lang="en-US" sz="2400" dirty="0">
                <a:solidFill>
                  <a:schemeClr val="bg1"/>
                </a:solidFill>
                <a:latin typeface="Britannic Bold" panose="020B0903060703020204" pitchFamily="34" charset="0"/>
              </a:rPr>
              <a:t>Strategy Symposium on Emerging Markets</a:t>
            </a:r>
          </a:p>
          <a:p>
            <a:endParaRPr lang="en-US" sz="1801" dirty="0"/>
          </a:p>
        </p:txBody>
      </p:sp>
      <p:sp>
        <p:nvSpPr>
          <p:cNvPr id="7" name="TextBox 6"/>
          <p:cNvSpPr txBox="1"/>
          <p:nvPr/>
        </p:nvSpPr>
        <p:spPr>
          <a:xfrm>
            <a:off x="214314" y="1150866"/>
            <a:ext cx="11706224" cy="954107"/>
          </a:xfrm>
          <a:prstGeom prst="rect">
            <a:avLst/>
          </a:prstGeom>
          <a:noFill/>
        </p:spPr>
        <p:txBody>
          <a:bodyPr wrap="square" rtlCol="0">
            <a:spAutoFit/>
          </a:bodyPr>
          <a:lstStyle/>
          <a:p>
            <a:r>
              <a:rPr lang="en-US" altLang="en-US" sz="1400" dirty="0">
                <a:latin typeface="Sylfaen" panose="010A0502050306030303" pitchFamily="18" charset="0"/>
                <a:cs typeface="Times New Roman" panose="02020603050405020304" pitchFamily="18" charset="0"/>
              </a:rPr>
              <a:t>You are kindly invited to attend the </a:t>
            </a:r>
            <a:r>
              <a:rPr lang="en-US" altLang="en-US" sz="1400" dirty="0" smtClean="0">
                <a:latin typeface="Sylfaen" panose="010A0502050306030303" pitchFamily="18" charset="0"/>
                <a:cs typeface="Times New Roman" panose="02020603050405020304" pitchFamily="18" charset="0"/>
              </a:rPr>
              <a:t>10</a:t>
            </a:r>
            <a:r>
              <a:rPr lang="en-US" altLang="en-US" sz="1400" b="1" baseline="30000" dirty="0" smtClean="0">
                <a:latin typeface="Sylfaen" panose="010A0502050306030303" pitchFamily="18" charset="0"/>
                <a:cs typeface="Times New Roman" panose="02020603050405020304" pitchFamily="18" charset="0"/>
              </a:rPr>
              <a:t>th</a:t>
            </a:r>
            <a:r>
              <a:rPr lang="en-US" altLang="en-US" sz="1400" b="1" dirty="0" smtClean="0">
                <a:latin typeface="Sylfaen" panose="010A0502050306030303" pitchFamily="18" charset="0"/>
                <a:cs typeface="Times New Roman" panose="02020603050405020304" pitchFamily="18" charset="0"/>
              </a:rPr>
              <a:t> </a:t>
            </a:r>
            <a:r>
              <a:rPr lang="en-US" altLang="en-US" sz="1400" b="1" dirty="0">
                <a:latin typeface="Sylfaen" panose="010A0502050306030303" pitchFamily="18" charset="0"/>
                <a:cs typeface="Times New Roman" panose="02020603050405020304" pitchFamily="18" charset="0"/>
              </a:rPr>
              <a:t>Strategy Symposium on Emerging Markets </a:t>
            </a:r>
            <a:r>
              <a:rPr lang="en-US" altLang="en-US" sz="1400" dirty="0">
                <a:latin typeface="Sylfaen" panose="010A0502050306030303" pitchFamily="18" charset="0"/>
                <a:cs typeface="Times New Roman" panose="02020603050405020304" pitchFamily="18" charset="0"/>
              </a:rPr>
              <a:t>hosted by the Jones Graduate School of Business, Rice University. The purpose of this symposium is to have active scholars, from both the US and abroad, share interesting research on strategy issues related to emerging markets. We hope this symposium will advance strategy research on this important topic as well as give scholars an opportunity to connect and network with the related community of faculty and researchers interested in this area.</a:t>
            </a:r>
            <a:endParaRPr lang="en-US" sz="1400" dirty="0">
              <a:latin typeface="Sylfaen" panose="010A0502050306030303" pitchFamily="18" charset="0"/>
            </a:endParaRPr>
          </a:p>
        </p:txBody>
      </p:sp>
      <p:sp>
        <p:nvSpPr>
          <p:cNvPr id="8" name="TextBox 7"/>
          <p:cNvSpPr txBox="1"/>
          <p:nvPr/>
        </p:nvSpPr>
        <p:spPr>
          <a:xfrm>
            <a:off x="228601" y="2182828"/>
            <a:ext cx="10067925" cy="954107"/>
          </a:xfrm>
          <a:prstGeom prst="rect">
            <a:avLst/>
          </a:prstGeom>
          <a:noFill/>
        </p:spPr>
        <p:txBody>
          <a:bodyPr wrap="square" rtlCol="0">
            <a:spAutoFit/>
          </a:bodyPr>
          <a:lstStyle/>
          <a:p>
            <a:pPr>
              <a:spcBef>
                <a:spcPct val="0"/>
              </a:spcBef>
            </a:pPr>
            <a:r>
              <a:rPr lang="en-US" altLang="en-US" sz="1400" b="1" dirty="0">
                <a:solidFill>
                  <a:srgbClr val="262626"/>
                </a:solidFill>
                <a:latin typeface="Sylfaen" panose="010A0502050306030303" pitchFamily="18" charset="0"/>
                <a:cs typeface="Times New Roman" panose="02020603050405020304" pitchFamily="18" charset="0"/>
              </a:rPr>
              <a:t>Date:</a:t>
            </a:r>
            <a:r>
              <a:rPr lang="en-US" altLang="en-US" sz="1400" dirty="0">
                <a:solidFill>
                  <a:srgbClr val="262626"/>
                </a:solidFill>
                <a:latin typeface="Sylfaen" panose="010A0502050306030303" pitchFamily="18" charset="0"/>
                <a:cs typeface="Times New Roman" panose="02020603050405020304" pitchFamily="18" charset="0"/>
              </a:rPr>
              <a:t> </a:t>
            </a:r>
            <a:r>
              <a:rPr lang="en-US" altLang="en-US" sz="1400" dirty="0" smtClean="0">
                <a:solidFill>
                  <a:srgbClr val="262626"/>
                </a:solidFill>
                <a:latin typeface="Sylfaen" panose="010A0502050306030303" pitchFamily="18" charset="0"/>
                <a:cs typeface="Times New Roman" panose="02020603050405020304" pitchFamily="18" charset="0"/>
              </a:rPr>
              <a:t>		</a:t>
            </a:r>
            <a:r>
              <a:rPr lang="en-US" altLang="en-US" sz="1400" b="1" dirty="0" smtClean="0">
                <a:solidFill>
                  <a:srgbClr val="262626"/>
                </a:solidFill>
                <a:latin typeface="Sylfaen" panose="010A0502050306030303" pitchFamily="18" charset="0"/>
                <a:cs typeface="Times New Roman" panose="02020603050405020304" pitchFamily="18" charset="0"/>
              </a:rPr>
              <a:t>May </a:t>
            </a:r>
            <a:r>
              <a:rPr lang="en-US" altLang="en-US" sz="1400" b="1" dirty="0" smtClean="0">
                <a:solidFill>
                  <a:srgbClr val="262626"/>
                </a:solidFill>
                <a:latin typeface="Sylfaen" panose="010A0502050306030303" pitchFamily="18" charset="0"/>
                <a:cs typeface="Times New Roman" panose="02020603050405020304" pitchFamily="18" charset="0"/>
              </a:rPr>
              <a:t>21-22</a:t>
            </a:r>
            <a:r>
              <a:rPr lang="en-US" altLang="en-US" sz="1400" b="1" smtClean="0">
                <a:solidFill>
                  <a:srgbClr val="262626"/>
                </a:solidFill>
                <a:latin typeface="Sylfaen" panose="010A0502050306030303" pitchFamily="18" charset="0"/>
                <a:cs typeface="Times New Roman" panose="02020603050405020304" pitchFamily="18" charset="0"/>
              </a:rPr>
              <a:t>, 2020</a:t>
            </a:r>
            <a:endParaRPr lang="en-US" altLang="en-US" sz="1400" b="1" dirty="0">
              <a:solidFill>
                <a:srgbClr val="262626"/>
              </a:solidFill>
              <a:latin typeface="Sylfaen" panose="010A0502050306030303" pitchFamily="18" charset="0"/>
              <a:cs typeface="Times New Roman" panose="02020603050405020304" pitchFamily="18" charset="0"/>
            </a:endParaRPr>
          </a:p>
          <a:p>
            <a:pPr>
              <a:spcBef>
                <a:spcPct val="0"/>
              </a:spcBef>
            </a:pPr>
            <a:r>
              <a:rPr lang="en-US" altLang="en-US" sz="1400" dirty="0">
                <a:solidFill>
                  <a:srgbClr val="262626"/>
                </a:solidFill>
                <a:latin typeface="Sylfaen" panose="010A0502050306030303" pitchFamily="18" charset="0"/>
                <a:cs typeface="Times New Roman" panose="02020603050405020304" pitchFamily="18" charset="0"/>
              </a:rPr>
              <a:t>	</a:t>
            </a:r>
          </a:p>
          <a:p>
            <a:pPr>
              <a:spcBef>
                <a:spcPct val="0"/>
              </a:spcBef>
            </a:pPr>
            <a:r>
              <a:rPr lang="en-US" altLang="en-US" sz="1400" b="1" dirty="0">
                <a:solidFill>
                  <a:srgbClr val="262626"/>
                </a:solidFill>
                <a:latin typeface="Sylfaen" panose="010A0502050306030303" pitchFamily="18" charset="0"/>
                <a:cs typeface="Times New Roman" panose="02020603050405020304" pitchFamily="18" charset="0"/>
              </a:rPr>
              <a:t>Location:</a:t>
            </a:r>
            <a:r>
              <a:rPr lang="en-US" altLang="en-US" sz="1400" dirty="0">
                <a:solidFill>
                  <a:srgbClr val="262626"/>
                </a:solidFill>
                <a:latin typeface="Sylfaen" panose="010A0502050306030303" pitchFamily="18" charset="0"/>
                <a:cs typeface="Times New Roman" panose="02020603050405020304" pitchFamily="18" charset="0"/>
              </a:rPr>
              <a:t> </a:t>
            </a:r>
            <a:r>
              <a:rPr lang="en-US" altLang="en-US" sz="1400" dirty="0" smtClean="0">
                <a:solidFill>
                  <a:srgbClr val="262626"/>
                </a:solidFill>
                <a:latin typeface="Sylfaen" panose="010A0502050306030303" pitchFamily="18" charset="0"/>
                <a:cs typeface="Times New Roman" panose="02020603050405020304" pitchFamily="18" charset="0"/>
              </a:rPr>
              <a:t>		</a:t>
            </a:r>
            <a:r>
              <a:rPr lang="en-US" altLang="en-US" sz="1400" dirty="0" smtClean="0">
                <a:solidFill>
                  <a:srgbClr val="262626"/>
                </a:solidFill>
                <a:latin typeface="Sylfaen" panose="010A0502050306030303" pitchFamily="18" charset="0"/>
                <a:cs typeface="Times New Roman" panose="02020603050405020304" pitchFamily="18" charset="0"/>
              </a:rPr>
              <a:t>McNair </a:t>
            </a:r>
            <a:r>
              <a:rPr lang="en-US" altLang="en-US" sz="1400" dirty="0" smtClean="0">
                <a:solidFill>
                  <a:srgbClr val="262626"/>
                </a:solidFill>
                <a:latin typeface="Sylfaen" panose="010A0502050306030303" pitchFamily="18" charset="0"/>
                <a:cs typeface="Times New Roman" panose="02020603050405020304" pitchFamily="18" charset="0"/>
              </a:rPr>
              <a:t>Hall, Jones Graduate School of Business, Rice University</a:t>
            </a:r>
          </a:p>
          <a:p>
            <a:pPr>
              <a:spcBef>
                <a:spcPct val="0"/>
              </a:spcBef>
            </a:pPr>
            <a:r>
              <a:rPr lang="en-US" altLang="en-US" sz="1400" dirty="0" smtClean="0">
                <a:solidFill>
                  <a:srgbClr val="262626"/>
                </a:solidFill>
                <a:latin typeface="Sylfaen" panose="010A0502050306030303" pitchFamily="18" charset="0"/>
                <a:cs typeface="Times New Roman" panose="02020603050405020304" pitchFamily="18" charset="0"/>
              </a:rPr>
              <a:t>		Houston, TX 77005</a:t>
            </a:r>
            <a:endParaRPr lang="en-US" altLang="en-US" sz="1400" dirty="0">
              <a:solidFill>
                <a:srgbClr val="262626"/>
              </a:solidFill>
              <a:latin typeface="Sylfaen" panose="010A0502050306030303" pitchFamily="18" charset="0"/>
              <a:cs typeface="Times New Roman" panose="02020603050405020304" pitchFamily="18" charset="0"/>
            </a:endParaRPr>
          </a:p>
        </p:txBody>
      </p:sp>
      <p:sp>
        <p:nvSpPr>
          <p:cNvPr id="11" name="TextBox 10"/>
          <p:cNvSpPr txBox="1"/>
          <p:nvPr/>
        </p:nvSpPr>
        <p:spPr>
          <a:xfrm>
            <a:off x="214314" y="5168260"/>
            <a:ext cx="11430000" cy="1877437"/>
          </a:xfrm>
          <a:prstGeom prst="rect">
            <a:avLst/>
          </a:prstGeom>
          <a:noFill/>
        </p:spPr>
        <p:txBody>
          <a:bodyPr wrap="square" rtlCol="0">
            <a:spAutoFit/>
          </a:bodyPr>
          <a:lstStyle/>
          <a:p>
            <a:endParaRPr lang="en-US" sz="1400" b="1" dirty="0" smtClean="0">
              <a:latin typeface="Sylfaen" panose="010A0502050306030303" pitchFamily="18" charset="0"/>
              <a:cs typeface="Times New Roman" panose="02020603050405020304" pitchFamily="18" charset="0"/>
            </a:endParaRPr>
          </a:p>
          <a:p>
            <a:r>
              <a:rPr lang="en-US" sz="1400" b="1" dirty="0" smtClean="0">
                <a:latin typeface="Sylfaen" panose="010A0502050306030303" pitchFamily="18" charset="0"/>
                <a:cs typeface="Times New Roman" panose="02020603050405020304" pitchFamily="18" charset="0"/>
              </a:rPr>
              <a:t>Organizers</a:t>
            </a:r>
            <a:r>
              <a:rPr lang="en-US" sz="1400" b="1" dirty="0" smtClean="0">
                <a:latin typeface="Sylfaen" panose="010A0502050306030303" pitchFamily="18" charset="0"/>
                <a:cs typeface="Times New Roman" panose="02020603050405020304" pitchFamily="18" charset="0"/>
              </a:rPr>
              <a:t>:</a:t>
            </a:r>
            <a:r>
              <a:rPr lang="en-US" sz="1400" dirty="0" smtClean="0">
                <a:latin typeface="Sylfaen" panose="010A0502050306030303" pitchFamily="18" charset="0"/>
                <a:cs typeface="Times New Roman" panose="02020603050405020304" pitchFamily="18" charset="0"/>
              </a:rPr>
              <a:t>		Haiyang Li (</a:t>
            </a:r>
            <a:r>
              <a:rPr lang="en-US" sz="1400" dirty="0" smtClean="0">
                <a:latin typeface="Sylfaen" panose="010A0502050306030303" pitchFamily="18" charset="0"/>
                <a:cs typeface="Times New Roman" panose="02020603050405020304" pitchFamily="18" charset="0"/>
                <a:hlinkClick r:id="rId2"/>
              </a:rPr>
              <a:t>haiyang@rice.edu</a:t>
            </a:r>
            <a:r>
              <a:rPr lang="en-US" sz="1400" dirty="0" smtClean="0">
                <a:latin typeface="Sylfaen" panose="010A0502050306030303" pitchFamily="18" charset="0"/>
                <a:cs typeface="Times New Roman" panose="02020603050405020304" pitchFamily="18" charset="0"/>
              </a:rPr>
              <a:t>)</a:t>
            </a:r>
          </a:p>
          <a:p>
            <a:r>
              <a:rPr lang="en-US" sz="1400" dirty="0">
                <a:latin typeface="Sylfaen" panose="010A0502050306030303" pitchFamily="18" charset="0"/>
                <a:cs typeface="Times New Roman" panose="02020603050405020304" pitchFamily="18" charset="0"/>
              </a:rPr>
              <a:t>	</a:t>
            </a:r>
            <a:r>
              <a:rPr lang="en-US" sz="1400" dirty="0" smtClean="0">
                <a:latin typeface="Sylfaen" panose="010A0502050306030303" pitchFamily="18" charset="0"/>
                <a:cs typeface="Times New Roman" panose="02020603050405020304" pitchFamily="18" charset="0"/>
              </a:rPr>
              <a:t>	Prashant Kale (</a:t>
            </a:r>
            <a:r>
              <a:rPr lang="en-US" sz="1400" dirty="0" smtClean="0">
                <a:latin typeface="Sylfaen" panose="010A0502050306030303" pitchFamily="18" charset="0"/>
                <a:cs typeface="Times New Roman" panose="02020603050405020304" pitchFamily="18" charset="0"/>
                <a:hlinkClick r:id="rId3"/>
              </a:rPr>
              <a:t>kale@rice.edu</a:t>
            </a:r>
            <a:r>
              <a:rPr lang="en-US" sz="1400" dirty="0" smtClean="0">
                <a:latin typeface="Sylfaen" panose="010A0502050306030303" pitchFamily="18" charset="0"/>
                <a:cs typeface="Times New Roman" panose="02020603050405020304" pitchFamily="18" charset="0"/>
              </a:rPr>
              <a:t>)</a:t>
            </a:r>
          </a:p>
          <a:p>
            <a:r>
              <a:rPr lang="en-US" sz="1400" dirty="0">
                <a:latin typeface="Sylfaen" panose="010A0502050306030303" pitchFamily="18" charset="0"/>
                <a:cs typeface="Times New Roman" panose="02020603050405020304" pitchFamily="18" charset="0"/>
              </a:rPr>
              <a:t>	</a:t>
            </a:r>
            <a:r>
              <a:rPr lang="en-US" sz="1400" dirty="0" smtClean="0">
                <a:latin typeface="Sylfaen" panose="010A0502050306030303" pitchFamily="18" charset="0"/>
                <a:cs typeface="Times New Roman" panose="02020603050405020304" pitchFamily="18" charset="0"/>
              </a:rPr>
              <a:t>	</a:t>
            </a:r>
          </a:p>
          <a:p>
            <a:r>
              <a:rPr lang="en-US" sz="1400" b="1" dirty="0" smtClean="0">
                <a:latin typeface="Sylfaen" panose="010A0502050306030303" pitchFamily="18" charset="0"/>
                <a:cs typeface="Times New Roman" panose="02020603050405020304" pitchFamily="18" charset="0"/>
              </a:rPr>
              <a:t>Registration:</a:t>
            </a:r>
            <a:r>
              <a:rPr lang="en-US" sz="1400" dirty="0" smtClean="0">
                <a:latin typeface="Sylfaen" panose="010A0502050306030303" pitchFamily="18" charset="0"/>
                <a:cs typeface="Times New Roman" panose="02020603050405020304" pitchFamily="18" charset="0"/>
              </a:rPr>
              <a:t>	Please visit  </a:t>
            </a:r>
            <a:r>
              <a:rPr lang="en-US" sz="1400" b="1" i="1" dirty="0" smtClean="0">
                <a:latin typeface="Sylfaen" panose="010A0502050306030303" pitchFamily="18" charset="0"/>
                <a:cs typeface="Times New Roman" panose="02020603050405020304" pitchFamily="18" charset="0"/>
                <a:hlinkClick r:id="rId4"/>
              </a:rPr>
              <a:t>https://</a:t>
            </a:r>
            <a:r>
              <a:rPr lang="en-US" sz="1400" b="1" i="1" dirty="0" smtClean="0">
                <a:latin typeface="Sylfaen" panose="010A0502050306030303" pitchFamily="18" charset="0"/>
                <a:cs typeface="Times New Roman" panose="02020603050405020304" pitchFamily="18" charset="0"/>
                <a:hlinkClick r:id="rId4"/>
              </a:rPr>
              <a:t>business.rice.edu/StrategySymposium2020</a:t>
            </a:r>
            <a:endParaRPr lang="en-US" sz="1400" b="1" i="1" dirty="0" smtClean="0">
              <a:latin typeface="Sylfaen" panose="010A0502050306030303" pitchFamily="18" charset="0"/>
              <a:cs typeface="Times New Roman" panose="02020603050405020304" pitchFamily="18" charset="0"/>
            </a:endParaRPr>
          </a:p>
          <a:p>
            <a:endParaRPr lang="en-US" sz="1400" b="1" i="1" dirty="0" smtClean="0">
              <a:latin typeface="Sylfaen" panose="010A0502050306030303" pitchFamily="18" charset="0"/>
              <a:cs typeface="Times New Roman" panose="02020603050405020304" pitchFamily="18" charset="0"/>
            </a:endParaRPr>
          </a:p>
          <a:p>
            <a:r>
              <a:rPr lang="en-US" sz="1400" dirty="0" smtClean="0">
                <a:latin typeface="Sylfaen" panose="010A0502050306030303" pitchFamily="18" charset="0"/>
                <a:cs typeface="Times New Roman" panose="02020603050405020304" pitchFamily="18" charset="0"/>
              </a:rPr>
              <a:t>		Deadline for registration: </a:t>
            </a:r>
            <a:r>
              <a:rPr lang="en-US" sz="1400" i="1" dirty="0" smtClean="0">
                <a:latin typeface="Sylfaen" panose="010A0502050306030303" pitchFamily="18" charset="0"/>
                <a:cs typeface="Times New Roman" panose="02020603050405020304" pitchFamily="18" charset="0"/>
              </a:rPr>
              <a:t>May 1, </a:t>
            </a:r>
            <a:r>
              <a:rPr lang="en-US" sz="1400" i="1" dirty="0" smtClean="0">
                <a:latin typeface="Sylfaen" panose="010A0502050306030303" pitchFamily="18" charset="0"/>
                <a:cs typeface="Times New Roman" panose="02020603050405020304" pitchFamily="18" charset="0"/>
              </a:rPr>
              <a:t>2020</a:t>
            </a:r>
            <a:endParaRPr lang="en-US" sz="1400" dirty="0" smtClean="0">
              <a:latin typeface="Sylfaen" panose="010A0502050306030303" pitchFamily="18" charset="0"/>
              <a:cs typeface="Times New Roman" panose="02020603050405020304" pitchFamily="18" charset="0"/>
            </a:endParaRPr>
          </a:p>
          <a:p>
            <a:endParaRPr lang="en-US" dirty="0"/>
          </a:p>
        </p:txBody>
      </p:sp>
      <p:sp>
        <p:nvSpPr>
          <p:cNvPr id="12" name="TextBox 11"/>
          <p:cNvSpPr txBox="1"/>
          <p:nvPr/>
        </p:nvSpPr>
        <p:spPr>
          <a:xfrm>
            <a:off x="228601" y="3136935"/>
            <a:ext cx="10082212" cy="2031325"/>
          </a:xfrm>
          <a:prstGeom prst="rect">
            <a:avLst/>
          </a:prstGeom>
          <a:solidFill>
            <a:schemeClr val="accent5">
              <a:lumMod val="40000"/>
              <a:lumOff val="60000"/>
            </a:schemeClr>
          </a:solidFill>
        </p:spPr>
        <p:txBody>
          <a:bodyPr wrap="square" rtlCol="0">
            <a:spAutoFit/>
          </a:bodyPr>
          <a:lstStyle/>
          <a:p>
            <a:pPr fontAlgn="t"/>
            <a:r>
              <a:rPr lang="en-US" sz="1400" b="1" dirty="0" smtClean="0">
                <a:latin typeface="Sylfaen" panose="010A0502050306030303" pitchFamily="18" charset="0"/>
                <a:cs typeface="Times New Roman" panose="02020603050405020304" pitchFamily="18" charset="0"/>
              </a:rPr>
              <a:t>Speakers:</a:t>
            </a:r>
            <a:r>
              <a:rPr lang="en-US" sz="1400" dirty="0" smtClean="0">
                <a:latin typeface="Sylfaen" panose="010A0502050306030303" pitchFamily="18" charset="0"/>
                <a:cs typeface="Times New Roman" panose="02020603050405020304" pitchFamily="18" charset="0"/>
              </a:rPr>
              <a:t>		</a:t>
            </a:r>
            <a:r>
              <a:rPr lang="en-US" sz="1400" dirty="0" smtClean="0">
                <a:latin typeface="Sylfaen" panose="010A0502050306030303" pitchFamily="18" charset="0"/>
                <a:cs typeface="Times New Roman" panose="02020603050405020304" pitchFamily="18" charset="0"/>
              </a:rPr>
              <a:t>Garry </a:t>
            </a:r>
            <a:r>
              <a:rPr lang="en-US" sz="1400" dirty="0" err="1" smtClean="0">
                <a:latin typeface="Sylfaen" panose="010A0502050306030303" pitchFamily="18" charset="0"/>
                <a:cs typeface="Times New Roman" panose="02020603050405020304" pitchFamily="18" charset="0"/>
              </a:rPr>
              <a:t>Bruton</a:t>
            </a:r>
            <a:r>
              <a:rPr lang="en-US" sz="1400" dirty="0" smtClean="0">
                <a:latin typeface="Sylfaen" panose="010A0502050306030303" pitchFamily="18" charset="0"/>
                <a:cs typeface="Times New Roman" panose="02020603050405020304" pitchFamily="18" charset="0"/>
              </a:rPr>
              <a:t> - </a:t>
            </a:r>
            <a:r>
              <a:rPr lang="en-US" sz="1400" i="1" dirty="0" smtClean="0">
                <a:latin typeface="Sylfaen" panose="010A0502050306030303" pitchFamily="18" charset="0"/>
                <a:cs typeface="Times New Roman" panose="02020603050405020304" pitchFamily="18" charset="0"/>
              </a:rPr>
              <a:t>TCU</a:t>
            </a:r>
            <a:r>
              <a:rPr lang="en-US" sz="1400" dirty="0">
                <a:latin typeface="Sylfaen" panose="010A0502050306030303" pitchFamily="18" charset="0"/>
                <a:cs typeface="Times New Roman" panose="02020603050405020304" pitchFamily="18" charset="0"/>
              </a:rPr>
              <a:t> </a:t>
            </a:r>
            <a:r>
              <a:rPr lang="en-US" sz="1400" dirty="0" smtClean="0">
                <a:latin typeface="Sylfaen" panose="010A0502050306030303" pitchFamily="18" charset="0"/>
                <a:cs typeface="Times New Roman" panose="02020603050405020304" pitchFamily="18" charset="0"/>
              </a:rPr>
              <a:t>				Alessandro Piazza </a:t>
            </a:r>
            <a:r>
              <a:rPr lang="en-US" sz="1400" dirty="0">
                <a:latin typeface="Sylfaen" panose="010A0502050306030303" pitchFamily="18" charset="0"/>
                <a:cs typeface="Times New Roman" panose="02020603050405020304" pitchFamily="18" charset="0"/>
              </a:rPr>
              <a:t>– </a:t>
            </a:r>
            <a:r>
              <a:rPr lang="en-US" sz="1400" i="1" dirty="0" smtClean="0">
                <a:latin typeface="Sylfaen" panose="010A0502050306030303" pitchFamily="18" charset="0"/>
                <a:cs typeface="Times New Roman" panose="02020603050405020304" pitchFamily="18" charset="0"/>
              </a:rPr>
              <a:t>Rice </a:t>
            </a:r>
            <a:endParaRPr lang="en-US" sz="1400" i="1" dirty="0" smtClean="0">
              <a:latin typeface="Sylfaen" panose="010A0502050306030303" pitchFamily="18" charset="0"/>
              <a:cs typeface="Times New Roman" panose="02020603050405020304" pitchFamily="18" charset="0"/>
            </a:endParaRPr>
          </a:p>
          <a:p>
            <a:pPr fontAlgn="t"/>
            <a:r>
              <a:rPr lang="en-US" sz="1400" dirty="0">
                <a:latin typeface="Sylfaen" panose="010A0502050306030303" pitchFamily="18" charset="0"/>
                <a:cs typeface="Times New Roman" panose="02020603050405020304" pitchFamily="18" charset="0"/>
              </a:rPr>
              <a:t>	</a:t>
            </a:r>
            <a:r>
              <a:rPr lang="en-US" sz="1400" dirty="0" smtClean="0">
                <a:latin typeface="Sylfaen" panose="010A0502050306030303" pitchFamily="18" charset="0"/>
                <a:cs typeface="Times New Roman" panose="02020603050405020304" pitchFamily="18" charset="0"/>
              </a:rPr>
              <a:t>	</a:t>
            </a:r>
            <a:r>
              <a:rPr lang="en-US" sz="1400" dirty="0" smtClean="0">
                <a:latin typeface="Sylfaen" panose="010A0502050306030303" pitchFamily="18" charset="0"/>
                <a:cs typeface="Times New Roman" panose="02020603050405020304" pitchFamily="18" charset="0"/>
              </a:rPr>
              <a:t>Alvaro </a:t>
            </a:r>
            <a:r>
              <a:rPr lang="en-US" sz="1400" dirty="0" err="1" smtClean="0">
                <a:latin typeface="Sylfaen" panose="010A0502050306030303" pitchFamily="18" charset="0"/>
                <a:cs typeface="Times New Roman" panose="02020603050405020304" pitchFamily="18" charset="0"/>
              </a:rPr>
              <a:t>Cuervo-Cazurra</a:t>
            </a:r>
            <a:r>
              <a:rPr lang="en-US" sz="1400" dirty="0" smtClean="0">
                <a:latin typeface="Sylfaen" panose="010A0502050306030303" pitchFamily="18" charset="0"/>
                <a:cs typeface="Times New Roman" panose="02020603050405020304" pitchFamily="18" charset="0"/>
              </a:rPr>
              <a:t> - </a:t>
            </a:r>
            <a:r>
              <a:rPr lang="en-US" sz="1400" i="1" dirty="0" smtClean="0">
                <a:latin typeface="Sylfaen" panose="010A0502050306030303" pitchFamily="18" charset="0"/>
                <a:cs typeface="Times New Roman" panose="02020603050405020304" pitchFamily="18" charset="0"/>
              </a:rPr>
              <a:t>Northeastern</a:t>
            </a:r>
            <a:r>
              <a:rPr lang="en-US" sz="1400" dirty="0" smtClean="0">
                <a:latin typeface="Sylfaen" panose="010A0502050306030303" pitchFamily="18" charset="0"/>
                <a:cs typeface="Times New Roman" panose="02020603050405020304" pitchFamily="18" charset="0"/>
              </a:rPr>
              <a:t> 	</a:t>
            </a:r>
            <a:r>
              <a:rPr lang="en-US" sz="1400" dirty="0">
                <a:latin typeface="Sylfaen" panose="010A0502050306030303" pitchFamily="18" charset="0"/>
                <a:cs typeface="Times New Roman" panose="02020603050405020304" pitchFamily="18" charset="0"/>
              </a:rPr>
              <a:t>	</a:t>
            </a:r>
            <a:r>
              <a:rPr lang="en-US" sz="1400" dirty="0" smtClean="0">
                <a:latin typeface="Sylfaen" panose="010A0502050306030303" pitchFamily="18" charset="0"/>
                <a:cs typeface="Times New Roman" panose="02020603050405020304" pitchFamily="18" charset="0"/>
              </a:rPr>
              <a:t>Laszlo </a:t>
            </a:r>
            <a:r>
              <a:rPr lang="en-US" sz="1400" dirty="0">
                <a:latin typeface="Sylfaen" panose="010A0502050306030303" pitchFamily="18" charset="0"/>
                <a:cs typeface="Times New Roman" panose="02020603050405020304" pitchFamily="18" charset="0"/>
              </a:rPr>
              <a:t>Tihanyi </a:t>
            </a:r>
            <a:r>
              <a:rPr lang="en-US" sz="1400" i="1" dirty="0">
                <a:latin typeface="Sylfaen" panose="010A0502050306030303" pitchFamily="18" charset="0"/>
                <a:cs typeface="Times New Roman" panose="02020603050405020304" pitchFamily="18" charset="0"/>
              </a:rPr>
              <a:t>– Texas A&amp;M</a:t>
            </a:r>
            <a:r>
              <a:rPr lang="en-US" sz="1400" dirty="0">
                <a:latin typeface="Sylfaen" panose="010A0502050306030303" pitchFamily="18" charset="0"/>
                <a:cs typeface="Times New Roman" panose="02020603050405020304" pitchFamily="18" charset="0"/>
              </a:rPr>
              <a:t> </a:t>
            </a:r>
            <a:endParaRPr lang="en-US" sz="1400" dirty="0" smtClean="0">
              <a:latin typeface="Sylfaen" panose="010A0502050306030303" pitchFamily="18" charset="0"/>
              <a:cs typeface="Times New Roman" panose="02020603050405020304" pitchFamily="18" charset="0"/>
            </a:endParaRPr>
          </a:p>
          <a:p>
            <a:pPr fontAlgn="t"/>
            <a:r>
              <a:rPr lang="en-US" sz="1400" dirty="0">
                <a:latin typeface="Sylfaen" panose="010A0502050306030303" pitchFamily="18" charset="0"/>
                <a:cs typeface="Times New Roman" panose="02020603050405020304" pitchFamily="18" charset="0"/>
              </a:rPr>
              <a:t>	</a:t>
            </a:r>
            <a:r>
              <a:rPr lang="en-US" sz="1400" dirty="0" smtClean="0">
                <a:latin typeface="Sylfaen" panose="010A0502050306030303" pitchFamily="18" charset="0"/>
                <a:cs typeface="Times New Roman" panose="02020603050405020304" pitchFamily="18" charset="0"/>
              </a:rPr>
              <a:t>	</a:t>
            </a:r>
            <a:r>
              <a:rPr lang="en-US" sz="1400" dirty="0" err="1" smtClean="0">
                <a:latin typeface="Sylfaen" panose="010A0502050306030303" pitchFamily="18" charset="0"/>
                <a:cs typeface="Times New Roman" panose="02020603050405020304" pitchFamily="18" charset="0"/>
              </a:rPr>
              <a:t>Witold</a:t>
            </a:r>
            <a:r>
              <a:rPr lang="en-US" sz="1400" dirty="0" smtClean="0">
                <a:latin typeface="Sylfaen" panose="010A0502050306030303" pitchFamily="18" charset="0"/>
                <a:cs typeface="Times New Roman" panose="02020603050405020304" pitchFamily="18" charset="0"/>
              </a:rPr>
              <a:t> </a:t>
            </a:r>
            <a:r>
              <a:rPr lang="en-US" sz="1400" dirty="0" err="1" smtClean="0">
                <a:latin typeface="Sylfaen" panose="010A0502050306030303" pitchFamily="18" charset="0"/>
                <a:cs typeface="Times New Roman" panose="02020603050405020304" pitchFamily="18" charset="0"/>
              </a:rPr>
              <a:t>Heniz</a:t>
            </a:r>
            <a:r>
              <a:rPr lang="en-US" sz="1400" dirty="0" smtClean="0">
                <a:latin typeface="Sylfaen" panose="010A0502050306030303" pitchFamily="18" charset="0"/>
                <a:cs typeface="Times New Roman" panose="02020603050405020304" pitchFamily="18" charset="0"/>
              </a:rPr>
              <a:t> – </a:t>
            </a:r>
            <a:r>
              <a:rPr lang="en-US" sz="1400" i="1" dirty="0" smtClean="0">
                <a:latin typeface="Sylfaen" panose="010A0502050306030303" pitchFamily="18" charset="0"/>
                <a:cs typeface="Times New Roman" panose="02020603050405020304" pitchFamily="18" charset="0"/>
              </a:rPr>
              <a:t>Wharton</a:t>
            </a:r>
            <a:r>
              <a:rPr lang="en-US" sz="1400" dirty="0" smtClean="0">
                <a:latin typeface="Sylfaen" panose="010A0502050306030303" pitchFamily="18" charset="0"/>
                <a:cs typeface="Times New Roman" panose="02020603050405020304" pitchFamily="18" charset="0"/>
              </a:rPr>
              <a:t>			Dan Wang - </a:t>
            </a:r>
            <a:r>
              <a:rPr lang="en-US" sz="1400" i="1" dirty="0" smtClean="0">
                <a:latin typeface="Sylfaen" panose="010A0502050306030303" pitchFamily="18" charset="0"/>
                <a:cs typeface="Times New Roman" panose="02020603050405020304" pitchFamily="18" charset="0"/>
              </a:rPr>
              <a:t>Columbia</a:t>
            </a:r>
          </a:p>
          <a:p>
            <a:pPr fontAlgn="t"/>
            <a:r>
              <a:rPr lang="en-US" sz="1400" dirty="0">
                <a:latin typeface="Sylfaen" panose="010A0502050306030303" pitchFamily="18" charset="0"/>
                <a:cs typeface="Times New Roman" panose="02020603050405020304" pitchFamily="18" charset="0"/>
              </a:rPr>
              <a:t>	</a:t>
            </a:r>
            <a:r>
              <a:rPr lang="en-US" sz="1400" dirty="0" smtClean="0">
                <a:latin typeface="Sylfaen" panose="010A0502050306030303" pitchFamily="18" charset="0"/>
                <a:cs typeface="Times New Roman" panose="02020603050405020304" pitchFamily="18" charset="0"/>
              </a:rPr>
              <a:t>	Mike </a:t>
            </a:r>
            <a:r>
              <a:rPr lang="en-US" sz="1400" dirty="0" smtClean="0">
                <a:latin typeface="Sylfaen" panose="010A0502050306030303" pitchFamily="18" charset="0"/>
                <a:cs typeface="Times New Roman" panose="02020603050405020304" pitchFamily="18" charset="0"/>
              </a:rPr>
              <a:t>Hitt – </a:t>
            </a:r>
            <a:r>
              <a:rPr lang="en-US" sz="1400" i="1" dirty="0" smtClean="0">
                <a:latin typeface="Sylfaen" panose="010A0502050306030303" pitchFamily="18" charset="0"/>
                <a:cs typeface="Times New Roman" panose="02020603050405020304" pitchFamily="18" charset="0"/>
              </a:rPr>
              <a:t>Texas A&amp;M	 and TCU			</a:t>
            </a:r>
            <a:r>
              <a:rPr lang="en-US" sz="1400" dirty="0" smtClean="0">
                <a:latin typeface="Sylfaen" panose="010A0502050306030303" pitchFamily="18" charset="0"/>
                <a:cs typeface="Times New Roman" panose="02020603050405020304" pitchFamily="18" charset="0"/>
              </a:rPr>
              <a:t>Brian Wu </a:t>
            </a:r>
            <a:r>
              <a:rPr lang="en-US" sz="1400" i="1" dirty="0">
                <a:latin typeface="Sylfaen" panose="010A0502050306030303" pitchFamily="18" charset="0"/>
                <a:cs typeface="Times New Roman" panose="02020603050405020304" pitchFamily="18" charset="0"/>
              </a:rPr>
              <a:t>– </a:t>
            </a:r>
            <a:r>
              <a:rPr lang="en-US" sz="1400" i="1" dirty="0" smtClean="0">
                <a:latin typeface="Sylfaen" panose="010A0502050306030303" pitchFamily="18" charset="0"/>
                <a:cs typeface="Times New Roman" panose="02020603050405020304" pitchFamily="18" charset="0"/>
              </a:rPr>
              <a:t>Michigan</a:t>
            </a:r>
            <a:endParaRPr lang="en-US" sz="1400" dirty="0" smtClean="0">
              <a:latin typeface="Sylfaen" panose="010A0502050306030303" pitchFamily="18" charset="0"/>
              <a:cs typeface="Times New Roman" panose="02020603050405020304" pitchFamily="18" charset="0"/>
            </a:endParaRPr>
          </a:p>
          <a:p>
            <a:pPr fontAlgn="t"/>
            <a:r>
              <a:rPr lang="en-US" sz="1400" dirty="0" smtClean="0">
                <a:latin typeface="Sylfaen" panose="010A0502050306030303" pitchFamily="18" charset="0"/>
                <a:cs typeface="Times New Roman" panose="02020603050405020304" pitchFamily="18" charset="0"/>
              </a:rPr>
              <a:t>		</a:t>
            </a:r>
            <a:r>
              <a:rPr lang="en-US" sz="1400" dirty="0" smtClean="0">
                <a:latin typeface="Sylfaen" panose="010A0502050306030303" pitchFamily="18" charset="0"/>
                <a:cs typeface="Times New Roman" panose="02020603050405020304" pitchFamily="18" charset="0"/>
              </a:rPr>
              <a:t>Bob Hoskisson – </a:t>
            </a:r>
            <a:r>
              <a:rPr lang="en-US" sz="1400" i="1" dirty="0" smtClean="0">
                <a:latin typeface="Sylfaen" panose="010A0502050306030303" pitchFamily="18" charset="0"/>
                <a:cs typeface="Times New Roman" panose="02020603050405020304" pitchFamily="18" charset="0"/>
              </a:rPr>
              <a:t>Rice				</a:t>
            </a:r>
            <a:r>
              <a:rPr lang="en-US" sz="1400" dirty="0" smtClean="0">
                <a:latin typeface="Sylfaen" panose="010A0502050306030303" pitchFamily="18" charset="0"/>
                <a:cs typeface="Times New Roman" panose="02020603050405020304" pitchFamily="18" charset="0"/>
              </a:rPr>
              <a:t>Tieying Yu </a:t>
            </a:r>
            <a:r>
              <a:rPr lang="en-US" sz="1400" i="1" dirty="0" smtClean="0">
                <a:latin typeface="Sylfaen" panose="010A0502050306030303" pitchFamily="18" charset="0"/>
                <a:cs typeface="Times New Roman" panose="02020603050405020304" pitchFamily="18" charset="0"/>
              </a:rPr>
              <a:t>– </a:t>
            </a:r>
            <a:r>
              <a:rPr lang="en-US" sz="1400" i="1" dirty="0" smtClean="0">
                <a:latin typeface="Sylfaen" panose="010A0502050306030303" pitchFamily="18" charset="0"/>
                <a:cs typeface="Times New Roman" panose="02020603050405020304" pitchFamily="18" charset="0"/>
              </a:rPr>
              <a:t>Boston College</a:t>
            </a:r>
            <a:endParaRPr lang="en-US" sz="1400" dirty="0" smtClean="0">
              <a:latin typeface="Sylfaen" panose="010A0502050306030303" pitchFamily="18" charset="0"/>
              <a:cs typeface="Times New Roman" panose="02020603050405020304" pitchFamily="18" charset="0"/>
            </a:endParaRPr>
          </a:p>
          <a:p>
            <a:pPr fontAlgn="t"/>
            <a:r>
              <a:rPr lang="en-US" sz="1400" dirty="0" smtClean="0">
                <a:latin typeface="Sylfaen" panose="010A0502050306030303" pitchFamily="18" charset="0"/>
                <a:cs typeface="Times New Roman" panose="02020603050405020304" pitchFamily="18" charset="0"/>
              </a:rPr>
              <a:t>		</a:t>
            </a:r>
            <a:r>
              <a:rPr lang="en-US" sz="1400" dirty="0" smtClean="0">
                <a:latin typeface="Sylfaen" panose="010A0502050306030303" pitchFamily="18" charset="0"/>
                <a:cs typeface="Times New Roman" panose="02020603050405020304" pitchFamily="18" charset="0"/>
              </a:rPr>
              <a:t>Nan Jia </a:t>
            </a:r>
            <a:r>
              <a:rPr lang="en-US" sz="1400" dirty="0" smtClean="0">
                <a:latin typeface="Sylfaen" panose="010A0502050306030303" pitchFamily="18" charset="0"/>
                <a:cs typeface="Times New Roman" panose="02020603050405020304" pitchFamily="18" charset="0"/>
              </a:rPr>
              <a:t>– </a:t>
            </a:r>
            <a:r>
              <a:rPr lang="en-US" sz="1400" i="1" dirty="0" smtClean="0">
                <a:latin typeface="Sylfaen" panose="010A0502050306030303" pitchFamily="18" charset="0"/>
                <a:cs typeface="Times New Roman" panose="02020603050405020304" pitchFamily="18" charset="0"/>
              </a:rPr>
              <a:t>USC</a:t>
            </a:r>
            <a:r>
              <a:rPr lang="en-US" sz="1400" i="1" dirty="0" smtClean="0">
                <a:latin typeface="Sylfaen" panose="010A0502050306030303" pitchFamily="18" charset="0"/>
                <a:cs typeface="Times New Roman" panose="02020603050405020304" pitchFamily="18" charset="0"/>
              </a:rPr>
              <a:t>				</a:t>
            </a:r>
            <a:r>
              <a:rPr lang="en-US" sz="1400" dirty="0">
                <a:latin typeface="Sylfaen" panose="010A0502050306030303" pitchFamily="18" charset="0"/>
                <a:cs typeface="Times New Roman" panose="02020603050405020304" pitchFamily="18" charset="0"/>
              </a:rPr>
              <a:t>Shaker Zahra </a:t>
            </a:r>
            <a:r>
              <a:rPr lang="en-US" sz="1400" i="1" dirty="0">
                <a:latin typeface="Sylfaen" panose="010A0502050306030303" pitchFamily="18" charset="0"/>
                <a:cs typeface="Times New Roman" panose="02020603050405020304" pitchFamily="18" charset="0"/>
              </a:rPr>
              <a:t>– </a:t>
            </a:r>
            <a:r>
              <a:rPr lang="en-US" sz="1400" i="1" dirty="0" smtClean="0">
                <a:latin typeface="Sylfaen" panose="010A0502050306030303" pitchFamily="18" charset="0"/>
                <a:cs typeface="Times New Roman" panose="02020603050405020304" pitchFamily="18" charset="0"/>
              </a:rPr>
              <a:t>Minnesota</a:t>
            </a:r>
            <a:r>
              <a:rPr lang="en-US" sz="1400" dirty="0" smtClean="0">
                <a:latin typeface="Sylfaen" panose="010A0502050306030303" pitchFamily="18" charset="0"/>
                <a:cs typeface="Times New Roman" panose="02020603050405020304" pitchFamily="18" charset="0"/>
              </a:rPr>
              <a:t> </a:t>
            </a:r>
            <a:r>
              <a:rPr lang="en-US" sz="1400" dirty="0" smtClean="0">
                <a:latin typeface="Sylfaen" panose="010A0502050306030303" pitchFamily="18" charset="0"/>
                <a:cs typeface="Times New Roman" panose="02020603050405020304" pitchFamily="18" charset="0"/>
              </a:rPr>
              <a:t>		</a:t>
            </a:r>
            <a:r>
              <a:rPr lang="en-US" sz="1400" dirty="0" smtClean="0">
                <a:latin typeface="Sylfaen" panose="010A0502050306030303" pitchFamily="18" charset="0"/>
                <a:cs typeface="Times New Roman" panose="02020603050405020304" pitchFamily="18" charset="0"/>
              </a:rPr>
              <a:t>	</a:t>
            </a:r>
            <a:r>
              <a:rPr lang="en-US" sz="1400" dirty="0" err="1" smtClean="0">
                <a:latin typeface="Sylfaen" panose="010A0502050306030303" pitchFamily="18" charset="0"/>
                <a:cs typeface="Times New Roman" panose="02020603050405020304" pitchFamily="18" charset="0"/>
              </a:rPr>
              <a:t>Weiwen</a:t>
            </a:r>
            <a:r>
              <a:rPr lang="en-US" sz="1400" dirty="0" smtClean="0">
                <a:latin typeface="Sylfaen" panose="010A0502050306030303" pitchFamily="18" charset="0"/>
                <a:cs typeface="Times New Roman" panose="02020603050405020304" pitchFamily="18" charset="0"/>
              </a:rPr>
              <a:t> </a:t>
            </a:r>
            <a:r>
              <a:rPr lang="en-US" sz="1400" dirty="0">
                <a:latin typeface="Sylfaen" panose="010A0502050306030303" pitchFamily="18" charset="0"/>
                <a:cs typeface="Times New Roman" panose="02020603050405020304" pitchFamily="18" charset="0"/>
              </a:rPr>
              <a:t>Li </a:t>
            </a:r>
            <a:r>
              <a:rPr lang="en-US" sz="1400" i="1" dirty="0" smtClean="0">
                <a:latin typeface="Sylfaen" panose="010A0502050306030303" pitchFamily="18" charset="0"/>
                <a:cs typeface="Times New Roman" panose="02020603050405020304" pitchFamily="18" charset="0"/>
              </a:rPr>
              <a:t>– Sun </a:t>
            </a:r>
            <a:r>
              <a:rPr lang="en-US" sz="1400" i="1" dirty="0" err="1" smtClean="0">
                <a:latin typeface="Sylfaen" panose="010A0502050306030303" pitchFamily="18" charset="0"/>
                <a:cs typeface="Times New Roman" panose="02020603050405020304" pitchFamily="18" charset="0"/>
              </a:rPr>
              <a:t>Yat</a:t>
            </a:r>
            <a:r>
              <a:rPr lang="en-US" sz="1400" i="1" dirty="0" smtClean="0">
                <a:latin typeface="Sylfaen" panose="010A0502050306030303" pitchFamily="18" charset="0"/>
                <a:cs typeface="Times New Roman" panose="02020603050405020304" pitchFamily="18" charset="0"/>
              </a:rPr>
              <a:t>-Sen U </a:t>
            </a:r>
            <a:r>
              <a:rPr lang="en-US" sz="1400" i="1" dirty="0" smtClean="0">
                <a:latin typeface="Sylfaen" panose="010A0502050306030303" pitchFamily="18" charset="0"/>
                <a:cs typeface="Times New Roman" panose="02020603050405020304" pitchFamily="18" charset="0"/>
              </a:rPr>
              <a:t>			</a:t>
            </a:r>
            <a:r>
              <a:rPr lang="en-US" sz="1400" dirty="0" err="1" smtClean="0">
                <a:latin typeface="Sylfaen" panose="010A0502050306030303" pitchFamily="18" charset="0"/>
                <a:cs typeface="Times New Roman" panose="02020603050405020304" pitchFamily="18" charset="0"/>
              </a:rPr>
              <a:t>Anthea</a:t>
            </a:r>
            <a:r>
              <a:rPr lang="en-US" sz="1400" dirty="0" smtClean="0">
                <a:latin typeface="Sylfaen" panose="010A0502050306030303" pitchFamily="18" charset="0"/>
                <a:cs typeface="Times New Roman" panose="02020603050405020304" pitchFamily="18" charset="0"/>
              </a:rPr>
              <a:t> Yan </a:t>
            </a:r>
            <a:r>
              <a:rPr lang="en-US" sz="1400" dirty="0">
                <a:latin typeface="Sylfaen" panose="010A0502050306030303" pitchFamily="18" charset="0"/>
                <a:cs typeface="Times New Roman" panose="02020603050405020304" pitchFamily="18" charset="0"/>
              </a:rPr>
              <a:t>Zhang </a:t>
            </a:r>
            <a:r>
              <a:rPr lang="en-US" sz="1400" i="1" dirty="0">
                <a:latin typeface="Sylfaen" panose="010A0502050306030303" pitchFamily="18" charset="0"/>
                <a:cs typeface="Times New Roman" panose="02020603050405020304" pitchFamily="18" charset="0"/>
              </a:rPr>
              <a:t>-Rice</a:t>
            </a:r>
          </a:p>
          <a:p>
            <a:pPr fontAlgn="t"/>
            <a:r>
              <a:rPr lang="en-US" sz="1400" dirty="0" smtClean="0">
                <a:latin typeface="Sylfaen" panose="010A0502050306030303" pitchFamily="18" charset="0"/>
                <a:cs typeface="Times New Roman" panose="02020603050405020304" pitchFamily="18" charset="0"/>
              </a:rPr>
              <a:t>		</a:t>
            </a:r>
            <a:r>
              <a:rPr lang="en-US" sz="1400" dirty="0" smtClean="0">
                <a:latin typeface="Sylfaen" panose="010A0502050306030303" pitchFamily="18" charset="0"/>
                <a:cs typeface="Times New Roman" panose="02020603050405020304" pitchFamily="18" charset="0"/>
              </a:rPr>
              <a:t>Jordan Siegel – </a:t>
            </a:r>
            <a:r>
              <a:rPr lang="en-US" sz="1400" i="1" dirty="0" smtClean="0">
                <a:latin typeface="Sylfaen" panose="010A0502050306030303" pitchFamily="18" charset="0"/>
                <a:cs typeface="Times New Roman" panose="02020603050405020304" pitchFamily="18" charset="0"/>
              </a:rPr>
              <a:t>Michigan </a:t>
            </a:r>
            <a:r>
              <a:rPr lang="en-US" sz="1400" i="1" dirty="0" smtClean="0">
                <a:latin typeface="Sylfaen" panose="010A0502050306030303" pitchFamily="18" charset="0"/>
                <a:cs typeface="Times New Roman" panose="02020603050405020304" pitchFamily="18" charset="0"/>
              </a:rPr>
              <a:t>			</a:t>
            </a:r>
            <a:r>
              <a:rPr lang="en-US" sz="1400" dirty="0">
                <a:latin typeface="Sylfaen" panose="010A0502050306030303" pitchFamily="18" charset="0"/>
                <a:cs typeface="Times New Roman" panose="02020603050405020304" pitchFamily="18" charset="0"/>
              </a:rPr>
              <a:t>Minyuan Zhao – </a:t>
            </a:r>
            <a:r>
              <a:rPr lang="en-US" sz="1400" i="1" dirty="0">
                <a:latin typeface="Sylfaen" panose="010A0502050306030303" pitchFamily="18" charset="0"/>
                <a:cs typeface="Times New Roman" panose="02020603050405020304" pitchFamily="18" charset="0"/>
              </a:rPr>
              <a:t>Washington U</a:t>
            </a:r>
            <a:endParaRPr lang="en-US" sz="1400" dirty="0">
              <a:latin typeface="Sylfaen" panose="010A0502050306030303" pitchFamily="18" charset="0"/>
              <a:cs typeface="Times New Roman" panose="02020603050405020304" pitchFamily="18" charset="0"/>
            </a:endParaRPr>
          </a:p>
          <a:p>
            <a:pPr fontAlgn="t"/>
            <a:endParaRPr lang="en-US" sz="1400" i="1" dirty="0" smtClean="0">
              <a:latin typeface="Sylfaen" panose="010A0502050306030303" pitchFamily="18" charset="0"/>
              <a:cs typeface="Times New Roman" panose="02020603050405020304" pitchFamily="18" charset="0"/>
            </a:endParaRPr>
          </a:p>
        </p:txBody>
      </p:sp>
      <p:pic>
        <p:nvPicPr>
          <p:cNvPr id="1028" name="Picture 4" descr="https://business.rice.edu/sites/default/files/RiceBusiness_JGSB_320.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4314" y="85285"/>
            <a:ext cx="3372698" cy="8220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61627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366</TotalTime>
  <Words>103</Words>
  <Application>Microsoft Office PowerPoint</Application>
  <PresentationFormat>Widescreen</PresentationFormat>
  <Paragraphs>21</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Britannic Bold</vt:lpstr>
      <vt:lpstr>Calibri</vt:lpstr>
      <vt:lpstr>Calibri Light</vt:lpstr>
      <vt:lpstr>Sylfaen</vt:lpstr>
      <vt:lpstr>Times New Roman</vt:lpstr>
      <vt:lpstr>Office Theme</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George</dc:creator>
  <cp:lastModifiedBy>Haiyang Li</cp:lastModifiedBy>
  <cp:revision>28</cp:revision>
  <cp:lastPrinted>2020-03-03T17:24:13Z</cp:lastPrinted>
  <dcterms:created xsi:type="dcterms:W3CDTF">2017-03-22T17:32:26Z</dcterms:created>
  <dcterms:modified xsi:type="dcterms:W3CDTF">2020-03-03T19:18:05Z</dcterms:modified>
</cp:coreProperties>
</file>